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8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strasz" initials="A" lastIdx="1" clrIdx="0">
    <p:extLst>
      <p:ext uri="{19B8F6BF-5375-455C-9EA6-DF929625EA0E}">
        <p15:presenceInfo xmlns:p15="http://schemas.microsoft.com/office/powerpoint/2012/main" userId="Alstras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2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5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1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3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27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3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0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91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8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4988205-2047-49F5-86D6-631CA72A40EE}" type="datetimeFigureOut">
              <a:rPr lang="en-US" smtClean="0"/>
              <a:t>18-Apr-24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0EA4C1D-2B91-4770-9D3A-9CA0AEFE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3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7FD2-68DC-4BF2-8F3B-764A33B8F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Детектирование использования средств индивидуальной защиты рабочими на производстве с помощью моделей глубокого обучения</a:t>
            </a:r>
            <a:endParaRPr lang="en-US" sz="287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629B68-B903-4223-8262-04D247E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468031"/>
            <a:ext cx="7891272" cy="1069848"/>
          </a:xfrm>
        </p:spPr>
        <p:txBody>
          <a:bodyPr>
            <a:normAutofit/>
          </a:bodyPr>
          <a:lstStyle/>
          <a:p>
            <a:r>
              <a:rPr lang="ru-RU" sz="1400" dirty="0"/>
              <a:t>Выполнил: </a:t>
            </a:r>
            <a:r>
              <a:rPr lang="ru-RU" sz="1400" dirty="0" err="1"/>
              <a:t>Луцай</a:t>
            </a:r>
            <a:r>
              <a:rPr lang="ru-RU" sz="1400" dirty="0"/>
              <a:t> Андрей Валерьевич, М26 гр. </a:t>
            </a:r>
            <a:r>
              <a:rPr lang="ru-RU" sz="1400" dirty="0" err="1"/>
              <a:t>ПМиК</a:t>
            </a:r>
            <a:r>
              <a:rPr lang="ru-RU" sz="1400" dirty="0"/>
              <a:t> </a:t>
            </a:r>
            <a:r>
              <a:rPr lang="ru-RU" sz="1400" dirty="0" err="1"/>
              <a:t>ТвГУ</a:t>
            </a:r>
            <a:endParaRPr lang="ru-RU" sz="1400" dirty="0"/>
          </a:p>
          <a:p>
            <a:r>
              <a:rPr lang="ru-RU" sz="1400" dirty="0"/>
              <a:t>Научный руководитель: к.ф.-м.н., доцент Солдатенко Илья Сергеевич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6410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C0D0-822B-484D-B962-6D385D31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 данных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3A6EA5-E2BF-4E72-B7A8-3F727604F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093976"/>
                <a:ext cx="10058400" cy="40507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800" dirty="0"/>
                  <a:t>Отсечение плохих точек</a:t>
                </a:r>
              </a:p>
              <a:p>
                <a:r>
                  <a:rPr lang="ru-RU" dirty="0"/>
                  <a:t>Точка считается плохой,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-</a:t>
                </a:r>
                <a:r>
                  <a:rPr lang="en-US" dirty="0"/>
                  <a:t> </a:t>
                </a:r>
                <a:r>
                  <a:rPr lang="ru-RU" dirty="0"/>
                  <a:t>пороговое значение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3A6EA5-E2BF-4E72-B7A8-3F727604F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093976"/>
                <a:ext cx="10058400" cy="4050792"/>
              </a:xfrm>
              <a:blipFill>
                <a:blip r:embed="rId2"/>
                <a:stretch>
                  <a:fillRect l="-1273" t="-2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86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C0D0-822B-484D-B962-6D385D31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 данных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9BE25-319F-4862-A661-C52F4C6F1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9"/>
          <a:stretch/>
        </p:blipFill>
        <p:spPr>
          <a:xfrm>
            <a:off x="1063753" y="2093976"/>
            <a:ext cx="4174997" cy="4078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A1AEF8-64FF-4D9A-868B-5F57F7D0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29" y="2093976"/>
            <a:ext cx="3777271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1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A215-4FD9-47B9-B6AE-9A96CB95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Проверка наличия сиз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4418-AAD0-48A8-83EE-466791E8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Подход снизу вверх: сначала находятся все возможные СИЗ на изображение, а потом найденные объекты соотносятся с точками скелета</a:t>
            </a:r>
          </a:p>
          <a:p>
            <a:r>
              <a:rPr lang="ru-RU" sz="2400" dirty="0"/>
              <a:t>Для нахождения СИЗ использована модель</a:t>
            </a:r>
            <a:r>
              <a:rPr lang="en-US" sz="2400" dirty="0"/>
              <a:t> YOLO World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855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3C56-BCD8-4301-9643-527B6736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845A-1DC4-4404-B500-9233D54C1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21408"/>
            <a:ext cx="10058400" cy="4050792"/>
          </a:xfrm>
        </p:spPr>
        <p:txBody>
          <a:bodyPr/>
          <a:lstStyle/>
          <a:p>
            <a:r>
              <a:rPr lang="ru-RU" dirty="0"/>
              <a:t>Современная модель для детекции объектов на изображении</a:t>
            </a:r>
          </a:p>
          <a:p>
            <a:r>
              <a:rPr lang="ru-RU" dirty="0"/>
              <a:t>Быстрая: позволяет обрабатывать изображения в реальном времени</a:t>
            </a:r>
          </a:p>
          <a:p>
            <a:r>
              <a:rPr lang="ru-RU" dirty="0"/>
              <a:t>Можно задать произвольные классы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21B28-BC5C-4A81-965B-DED37751F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41"/>
          <a:stretch/>
        </p:blipFill>
        <p:spPr>
          <a:xfrm>
            <a:off x="5551212" y="3471013"/>
            <a:ext cx="6640788" cy="272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5D35-866F-4BC7-8DDC-21E38A20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СИЗ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7A150-9772-4594-8ACE-693077F3F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A7692-4DE4-43D6-9C34-010A3BFE1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6" r="29762"/>
          <a:stretch/>
        </p:blipFill>
        <p:spPr>
          <a:xfrm>
            <a:off x="1063753" y="2121408"/>
            <a:ext cx="4149597" cy="405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FE72B-C8A7-4A07-86AB-6CEF46912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4" r="29412"/>
          <a:stretch/>
        </p:blipFill>
        <p:spPr>
          <a:xfrm>
            <a:off x="6746150" y="2119306"/>
            <a:ext cx="3756570" cy="40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7F00-AFFD-4B2B-863D-DE8F6C6F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Соотнесение со скелетом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A8514-BF24-4A21-998C-EAACC24F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каждого объекта, чья уверенность выше порогового значения, проверяется, какие части тела он может покрыть</a:t>
            </a:r>
          </a:p>
          <a:p>
            <a:r>
              <a:rPr lang="ru-RU" dirty="0"/>
              <a:t>Для допустимых частей тела проверяется их вхождение в границы найденного объекта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0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0A49-DE2A-4DF9-A0FB-C6949682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Соотнесение со скелетом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7942-5264-406E-B770-F31FBB1A6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1EDBDD-BE5F-4492-90C6-BDB3B4ABC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6" r="29451"/>
          <a:stretch/>
        </p:blipFill>
        <p:spPr>
          <a:xfrm>
            <a:off x="6775450" y="2114937"/>
            <a:ext cx="3740150" cy="4057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09D17C-D8B1-48D4-A045-898888DA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2" y="2121408"/>
            <a:ext cx="4143248" cy="40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46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1401-63D4-40DB-942A-474FCF25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наличия сиз </a:t>
            </a:r>
            <a:r>
              <a:rPr lang="en-US" dirty="0"/>
              <a:t>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59F7F-79D8-455B-848C-A0F83D2BC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/>
              <a:t>Подход сверху вниз: по скелету вырезаются части изображения, а потом по ним происходит проверка наличия СИЗ</a:t>
            </a:r>
          </a:p>
          <a:p>
            <a:r>
              <a:rPr lang="ru-RU" sz="2000" dirty="0"/>
              <a:t>Проверка наличия СИЗ происходит через детектировани</a:t>
            </a:r>
            <a:r>
              <a:rPr lang="ru-RU" dirty="0"/>
              <a:t>е</a:t>
            </a:r>
            <a:r>
              <a:rPr lang="ru-RU" sz="2000" dirty="0"/>
              <a:t> аномалий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8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5DF7-E504-4D62-8AC9-2E059A77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Определение размера частей тела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0F4F7-1308-4264-A298-853195E90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По скелету вычисляется метрика усреднённого расстояния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Для частей тела, у которых уверенность выше порогового значения, вырезается квадрат со сторонами, зависящими от </a:t>
                </a:r>
                <a:r>
                  <a:rPr lang="en-US" dirty="0"/>
                  <a:t>unit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веса, подобранные эмпирическим путём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евклидово расстояние между парами точек скелета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0F4F7-1308-4264-A298-853195E90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30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8337-2535-43D7-B51F-84D591DF5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Нарезка изображений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982624-524B-4947-AE7A-40909DB54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9949" y="4143314"/>
            <a:ext cx="905001" cy="905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10B46-6DF9-4061-9FE8-30DC31DC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23" y="2157476"/>
            <a:ext cx="1286054" cy="1219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5AD13-CF58-484A-BD2C-F4014FD0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965" y="5191044"/>
            <a:ext cx="1038370" cy="1038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687258-C1B5-43C0-A11B-56FD1B03C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577" y="3190009"/>
            <a:ext cx="905001" cy="905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FF62D0-6BC9-4C80-B37B-294D9C93D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" y="2157476"/>
            <a:ext cx="3777271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6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30E5-848E-4988-B395-9FB45319E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  <a:r>
              <a:rPr lang="en-US" dirty="0"/>
              <a:t> </a:t>
            </a:r>
            <a:r>
              <a:rPr lang="ru-RU" dirty="0"/>
              <a:t>проекта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F068-B7E1-47C9-B38F-0F3521A8B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4634-38A9-4384-A8B1-36C030AC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2219365"/>
            <a:ext cx="10775950" cy="38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05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3C6409-76D6-4C59-AA64-86697BC689A1}"/>
              </a:ext>
            </a:extLst>
          </p:cNvPr>
          <p:cNvSpPr/>
          <p:nvPr/>
        </p:nvSpPr>
        <p:spPr>
          <a:xfrm>
            <a:off x="5433318" y="4743450"/>
            <a:ext cx="1157982" cy="11747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E57AA3-F68A-4080-8305-9C2B62765122}"/>
              </a:ext>
            </a:extLst>
          </p:cNvPr>
          <p:cNvSpPr/>
          <p:nvPr/>
        </p:nvSpPr>
        <p:spPr>
          <a:xfrm>
            <a:off x="4188718" y="4884572"/>
            <a:ext cx="1038370" cy="103837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0C8951-7BF7-40E5-8DA1-D65DC6C23BA9}"/>
              </a:ext>
            </a:extLst>
          </p:cNvPr>
          <p:cNvSpPr/>
          <p:nvPr/>
        </p:nvSpPr>
        <p:spPr>
          <a:xfrm>
            <a:off x="2962130" y="4879830"/>
            <a:ext cx="1038370" cy="103837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C023AD-1F3C-4415-A840-56D747CAA019}"/>
              </a:ext>
            </a:extLst>
          </p:cNvPr>
          <p:cNvSpPr/>
          <p:nvPr/>
        </p:nvSpPr>
        <p:spPr>
          <a:xfrm>
            <a:off x="1327150" y="4572000"/>
            <a:ext cx="1428750" cy="13779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06A92-7730-46B8-8414-ADA999EA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наличия сиз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7FB47-42A3-4F78-807C-9EF955E73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183892"/>
          </a:xfrm>
        </p:spPr>
        <p:txBody>
          <a:bodyPr/>
          <a:lstStyle/>
          <a:p>
            <a:r>
              <a:rPr lang="ru-RU" dirty="0"/>
              <a:t>Нарезанные изображения отправляются в модель для определения наличия аномалий</a:t>
            </a:r>
          </a:p>
          <a:p>
            <a:r>
              <a:rPr lang="ru-RU" dirty="0"/>
              <a:t>Если аномалий нет, предполагается, что соответствующий СИЗ присутствует</a:t>
            </a:r>
            <a:endParaRPr lang="en-US" dirty="0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B54135D2-D530-4935-8A35-7B8D4ABF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489" y="4954422"/>
            <a:ext cx="905001" cy="905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59B09-FD0F-4419-B68E-D57C7A2A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702" y="4660795"/>
            <a:ext cx="1286054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F5B4E-CFCD-4ECE-8742-E59CA3706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56" y="4821053"/>
            <a:ext cx="1038370" cy="103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7D2D9-F4E0-48E4-9636-27E1C51C6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122" y="4954527"/>
            <a:ext cx="905001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6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3FF2-CA35-4249-BFF0-1F0B25E2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B7EB-EBEB-434F-8284-0EBD209D6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 разработан алгоритм предобработки входных данных</a:t>
            </a:r>
          </a:p>
          <a:p>
            <a:r>
              <a:rPr lang="ru-RU" dirty="0"/>
              <a:t>Были найдены и реализованы несколько подходов детектирования наличия СИЗ</a:t>
            </a:r>
          </a:p>
          <a:p>
            <a:r>
              <a:rPr lang="ru-RU" dirty="0"/>
              <a:t>Был проведён ряд экспериментов для проверки работы системы детектирования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4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B714-CE06-4039-90F7-A23180C4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Открытые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3A200-A753-4185-90D9-B61DBAF1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Определить, какой из подходов лучше</a:t>
            </a:r>
          </a:p>
          <a:p>
            <a:r>
              <a:rPr lang="ru-RU" dirty="0"/>
              <a:t>По одному изображению нельзя точно сказать, есть ли все СИЗ т.к скелет не точен и колеблется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6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E498-7A90-4CA8-A36E-F8F4DEBF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/>
          <a:lstStyle/>
          <a:p>
            <a:r>
              <a:rPr lang="ru-RU" dirty="0"/>
              <a:t>Спасибо за внимание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6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8585-929E-4DE1-8675-CC474B05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45C18-C03F-40B5-8580-14AE7EC86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Необходимо разработать систему для определения наличия средств индивидуальной защиты по изображению и скелету человека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7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C96F-125C-4B83-A316-9F6FCCCA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сиз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E70CC4-7CFE-4367-ACC4-6D24969D6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F9D70-F757-4953-A672-DF43C0D5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2036722"/>
            <a:ext cx="1052659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1DBE-E71F-408F-924E-5D3BEEAD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Входные данные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5898E-D734-48EB-90B0-F2BDEE1FA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Чистый скелет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8111D-62F0-43A7-983C-E2D7F2BDD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8" b="2612"/>
          <a:stretch/>
        </p:blipFill>
        <p:spPr>
          <a:xfrm>
            <a:off x="3894773" y="2121408"/>
            <a:ext cx="7227379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34BA-5224-483D-82F9-7F6C8982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Входные данные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D96F-0550-4632-8725-F5FB44A21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Не хватает точек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FAA0F-5224-4718-99D7-C05109FBA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8" b="3243"/>
          <a:stretch/>
        </p:blipFill>
        <p:spPr>
          <a:xfrm>
            <a:off x="3828330" y="2121408"/>
            <a:ext cx="7293822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5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1F01-1FA6-49E8-8DAA-623D0EF6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Входные данные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A92AF-8B99-467D-A25A-D213879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Точки смещены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9056D-50E9-4207-8573-BCE6F096E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9" b="3154"/>
          <a:stretch/>
        </p:blipFill>
        <p:spPr>
          <a:xfrm>
            <a:off x="3843200" y="2121408"/>
            <a:ext cx="7278952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4B88-30B2-4567-9B1C-1FEB1354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 данных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8C72D-D5D9-438F-8514-AABA9B8AA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sz="2800" dirty="0"/>
                  <a:t>Группировка точек скелета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– </a:t>
                </a:r>
                <a:r>
                  <a:rPr lang="ru-RU" dirty="0"/>
                  <a:t>координаты </a:t>
                </a:r>
                <a:r>
                  <a:rPr lang="en-US" i="1" dirty="0" err="1"/>
                  <a:t>i</a:t>
                </a:r>
                <a:r>
                  <a:rPr lang="ru-RU" dirty="0"/>
                  <a:t>-той точки скелета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коэффициент уверенности </a:t>
                </a:r>
                <a:r>
                  <a:rPr lang="en-US" i="1" dirty="0" err="1"/>
                  <a:t>i</a:t>
                </a:r>
                <a:r>
                  <a:rPr lang="ru-RU" dirty="0"/>
                  <a:t>-той</a:t>
                </a:r>
                <a:r>
                  <a:rPr lang="en-US" dirty="0"/>
                  <a:t> </a:t>
                </a:r>
                <a:r>
                  <a:rPr lang="ru-RU" dirty="0"/>
                  <a:t>точки скелета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8C72D-D5D9-438F-8514-AABA9B8AA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0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C0D0-822B-484D-B962-6D385D31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 данных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BAAD27-B86A-4D61-8AFA-D939FC8E8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69" r="29629"/>
          <a:stretch/>
        </p:blipFill>
        <p:spPr>
          <a:xfrm>
            <a:off x="1063753" y="2093976"/>
            <a:ext cx="4155947" cy="40512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3929E-D576-4282-AB96-D717E77C2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5" t="-12" r="29899" b="193"/>
          <a:stretch/>
        </p:blipFill>
        <p:spPr>
          <a:xfrm>
            <a:off x="6698353" y="2093976"/>
            <a:ext cx="3750275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6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804</TotalTime>
  <Words>374</Words>
  <Application>Microsoft Office PowerPoint</Application>
  <PresentationFormat>Widescreen</PresentationFormat>
  <Paragraphs>62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Cambria</vt:lpstr>
      <vt:lpstr>Cambria Math</vt:lpstr>
      <vt:lpstr>Rockwell</vt:lpstr>
      <vt:lpstr>Rockwell Condensed</vt:lpstr>
      <vt:lpstr>Times New Roman</vt:lpstr>
      <vt:lpstr>Wingdings</vt:lpstr>
      <vt:lpstr>Wood Type</vt:lpstr>
      <vt:lpstr>Детектирование использования средств индивидуальной защиты рабочими на производстве с помощью моделей глубокого обучения</vt:lpstr>
      <vt:lpstr>Архитектура проекта</vt:lpstr>
      <vt:lpstr>Постановка задачи</vt:lpstr>
      <vt:lpstr>Распознавание сиз</vt:lpstr>
      <vt:lpstr>Входные данные</vt:lpstr>
      <vt:lpstr>Входные данные</vt:lpstr>
      <vt:lpstr>Входные данные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Проверка наличия сиз</vt:lpstr>
      <vt:lpstr>YOLO WORLD</vt:lpstr>
      <vt:lpstr>Распознавание СИЗ</vt:lpstr>
      <vt:lpstr>Соотнесение со скелетом</vt:lpstr>
      <vt:lpstr>Соотнесение со скелетом</vt:lpstr>
      <vt:lpstr>Проверка наличия сиз v2</vt:lpstr>
      <vt:lpstr>Определение размера частей тела</vt:lpstr>
      <vt:lpstr>Нарезка изображений</vt:lpstr>
      <vt:lpstr>Определение наличия сиз</vt:lpstr>
      <vt:lpstr>Результаты</vt:lpstr>
      <vt:lpstr>Открытые проблемы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Детектирование использования средств индивидуальной защиты рабочими на производстве с помощью моделей глубокого обучения</dc:title>
  <dc:creator>Alstrasz</dc:creator>
  <cp:lastModifiedBy>Alstrasz</cp:lastModifiedBy>
  <cp:revision>33</cp:revision>
  <dcterms:created xsi:type="dcterms:W3CDTF">2024-04-16T10:11:11Z</dcterms:created>
  <dcterms:modified xsi:type="dcterms:W3CDTF">2024-04-17T22:55:15Z</dcterms:modified>
</cp:coreProperties>
</file>